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2" r:id="rId1"/>
    <p:sldMasterId id="2147484364" r:id="rId2"/>
  </p:sldMasterIdLst>
  <p:notesMasterIdLst>
    <p:notesMasterId r:id="rId33"/>
  </p:notesMasterIdLst>
  <p:handoutMasterIdLst>
    <p:handoutMasterId r:id="rId34"/>
  </p:handoutMasterIdLst>
  <p:sldIdLst>
    <p:sldId id="1671" r:id="rId3"/>
    <p:sldId id="646" r:id="rId4"/>
    <p:sldId id="2236" r:id="rId5"/>
    <p:sldId id="2252" r:id="rId6"/>
    <p:sldId id="2099" r:id="rId7"/>
    <p:sldId id="2206" r:id="rId8"/>
    <p:sldId id="2205" r:id="rId9"/>
    <p:sldId id="2202" r:id="rId10"/>
    <p:sldId id="2204" r:id="rId11"/>
    <p:sldId id="2229" r:id="rId12"/>
    <p:sldId id="2231" r:id="rId13"/>
    <p:sldId id="2230" r:id="rId14"/>
    <p:sldId id="2232" r:id="rId15"/>
    <p:sldId id="2235" r:id="rId16"/>
    <p:sldId id="2247" r:id="rId17"/>
    <p:sldId id="1840" r:id="rId18"/>
    <p:sldId id="2207" r:id="rId19"/>
    <p:sldId id="2208" r:id="rId20"/>
    <p:sldId id="2209" r:id="rId21"/>
    <p:sldId id="2210" r:id="rId22"/>
    <p:sldId id="2211" r:id="rId23"/>
    <p:sldId id="2226" r:id="rId24"/>
    <p:sldId id="2238" r:id="rId25"/>
    <p:sldId id="1956" r:id="rId26"/>
    <p:sldId id="2242" r:id="rId27"/>
    <p:sldId id="2243" r:id="rId28"/>
    <p:sldId id="2244" r:id="rId29"/>
    <p:sldId id="2248" r:id="rId30"/>
    <p:sldId id="2250" r:id="rId31"/>
    <p:sldId id="2249" r:id="rId32"/>
  </p:sldIdLst>
  <p:sldSz cx="10287000" cy="6858000" type="35mm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.cottafava" initials="e" lastIdx="10" clrIdx="0"/>
  <p:cmAuthor id="2" name="Elena Cottafava" initials="EC" lastIdx="16" clrIdx="1"/>
  <p:cmAuthor id="3" name="Nino Cartabellotta" initials="NC" lastIdx="12" clrIdx="2"/>
  <p:cmAuthor id="4" name="Marco Mosti" initials="MM" lastIdx="16" clrIdx="3"/>
  <p:cmAuthor id="5" name="Roberto Luceri" initials="RL" lastIdx="14" clrIdx="4">
    <p:extLst>
      <p:ext uri="{19B8F6BF-5375-455C-9EA6-DF929625EA0E}">
        <p15:presenceInfo xmlns:p15="http://schemas.microsoft.com/office/powerpoint/2012/main" userId="Roberto Luce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7D"/>
    <a:srgbClr val="0033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6395" autoAdjust="0"/>
  </p:normalViewPr>
  <p:slideViewPr>
    <p:cSldViewPr>
      <p:cViewPr varScale="1">
        <p:scale>
          <a:sx n="92" d="100"/>
          <a:sy n="92" d="100"/>
        </p:scale>
        <p:origin x="762" y="42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3330" y="-12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05E67908-6FC3-4202-91F4-1234EB5A26A1}" type="datetimeFigureOut">
              <a:rPr lang="it-IT"/>
              <a:pPr>
                <a:defRPr/>
              </a:pPr>
              <a:t>19/01/2026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464CFF6-00FD-480F-8BB4-20A59219028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13285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DB1B1F68-948D-4745-ABCB-468EC430E1EC}" type="datetimeFigureOut">
              <a:rPr lang="it-IT"/>
              <a:pPr>
                <a:defRPr/>
              </a:pPr>
              <a:t>19/01/2026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73100" y="768350"/>
            <a:ext cx="5753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57B0CD-F0E7-43F6-864D-902AEFB0DBE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6124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Copyright © - </a:t>
            </a:r>
            <a:r>
              <a:rPr lang="it-IT" sz="1300">
                <a:latin typeface="Britannic Bold" pitchFamily="34" charset="0"/>
              </a:rPr>
              <a:t>GIMBE</a:t>
            </a:r>
            <a:r>
              <a:rPr lang="en-US" sz="1200" baseline="30000">
                <a:solidFill>
                  <a:srgbClr val="FFFF66"/>
                </a:solidFill>
                <a:latin typeface="Britannic Bold" pitchFamily="34" charset="0"/>
              </a:rPr>
              <a:t>®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BMJ 1999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6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Copyright © - </a:t>
            </a:r>
            <a:r>
              <a:rPr lang="it-IT" sz="1300">
                <a:latin typeface="Britannic Bold" pitchFamily="34" charset="0"/>
              </a:rPr>
              <a:t>GIMBE</a:t>
            </a:r>
            <a:r>
              <a:rPr lang="en-US" sz="1200" baseline="30000">
                <a:solidFill>
                  <a:srgbClr val="FFFF66"/>
                </a:solidFill>
                <a:latin typeface="Britannic Bold" pitchFamily="34" charset="0"/>
              </a:rPr>
              <a:t>®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BMJ 1999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2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Copyright © - </a:t>
            </a:r>
            <a:r>
              <a:rPr lang="it-IT" sz="1300">
                <a:latin typeface="Britannic Bold" pitchFamily="34" charset="0"/>
              </a:rPr>
              <a:t>GIMBE</a:t>
            </a:r>
            <a:r>
              <a:rPr lang="en-US" sz="1200" baseline="30000">
                <a:solidFill>
                  <a:srgbClr val="FFFF66"/>
                </a:solidFill>
                <a:latin typeface="Britannic Bold" pitchFamily="34" charset="0"/>
              </a:rPr>
              <a:t>®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BMJ 1999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37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71525" y="2130438"/>
            <a:ext cx="874395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B5F9-7CF0-461E-8BD2-82654F7D23B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19/01/2026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F698-4495-4F14-837C-BDE008672E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07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B5F9-7CF0-461E-8BD2-82654F7D23B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19/01/2026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F698-4495-4F14-837C-BDE008672E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47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602" y="440691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B5F9-7CF0-461E-8BD2-82654F7D23B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19/01/2026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F698-4495-4F14-837C-BDE008672E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86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78647" y="1600206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872162" y="1600206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B5F9-7CF0-461E-8BD2-82654F7D23B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19/01/2026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F698-4495-4F14-837C-BDE008672E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01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225660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225660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B5F9-7CF0-461E-8BD2-82654F7D23B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19/01/2026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F698-4495-4F14-837C-BDE008672E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44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B5F9-7CF0-461E-8BD2-82654F7D23B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19/01/2026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F698-4495-4F14-837C-BDE008672E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23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B5F9-7CF0-461E-8BD2-82654F7D23B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19/01/2026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F698-4495-4F14-837C-BDE008672E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36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21931" y="27306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B5F9-7CF0-461E-8BD2-82654F7D23B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19/01/2026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F698-4495-4F14-837C-BDE008672E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2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Copyright © - </a:t>
            </a:r>
            <a:r>
              <a:rPr lang="it-IT" sz="1300">
                <a:latin typeface="Britannic Bold" pitchFamily="34" charset="0"/>
              </a:rPr>
              <a:t>GIMBE</a:t>
            </a:r>
            <a:r>
              <a:rPr lang="en-US" sz="1200" baseline="30000">
                <a:solidFill>
                  <a:srgbClr val="FFFF66"/>
                </a:solidFill>
                <a:latin typeface="Britannic Bold" pitchFamily="34" charset="0"/>
              </a:rPr>
              <a:t>®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BMJ 1999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1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B5F9-7CF0-461E-8BD2-82654F7D23B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19/01/2026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F698-4495-4F14-837C-BDE008672E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4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B5F9-7CF0-461E-8BD2-82654F7D23B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19/01/2026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F698-4495-4F14-837C-BDE008672E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07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390342" y="274651"/>
            <a:ext cx="2603897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78651" y="274651"/>
            <a:ext cx="7640241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B5F9-7CF0-461E-8BD2-82654F7D23B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19/01/2026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F698-4495-4F14-837C-BDE008672EB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9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Copyright © - </a:t>
            </a:r>
            <a:r>
              <a:rPr lang="it-IT" sz="1300">
                <a:latin typeface="Britannic Bold" pitchFamily="34" charset="0"/>
              </a:rPr>
              <a:t>GIMBE</a:t>
            </a:r>
            <a:r>
              <a:rPr lang="en-US" sz="1200" baseline="30000">
                <a:solidFill>
                  <a:srgbClr val="FFFF66"/>
                </a:solidFill>
                <a:latin typeface="Britannic Bold" pitchFamily="34" charset="0"/>
              </a:rPr>
              <a:t>®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BMJ 1999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6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Copyright © - </a:t>
            </a:r>
            <a:r>
              <a:rPr lang="it-IT" sz="1300">
                <a:latin typeface="Britannic Bold" pitchFamily="34" charset="0"/>
              </a:rPr>
              <a:t>GIMBE</a:t>
            </a:r>
            <a:r>
              <a:rPr lang="en-US" sz="1200" baseline="30000">
                <a:solidFill>
                  <a:srgbClr val="FFFF66"/>
                </a:solidFill>
                <a:latin typeface="Britannic Bold" pitchFamily="34" charset="0"/>
              </a:rPr>
              <a:t>®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BMJ 1999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94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Copyright © - </a:t>
            </a:r>
            <a:r>
              <a:rPr lang="it-IT" sz="1300">
                <a:latin typeface="Britannic Bold" pitchFamily="34" charset="0"/>
              </a:rPr>
              <a:t>GIMBE</a:t>
            </a:r>
            <a:r>
              <a:rPr lang="en-US" sz="1200" baseline="30000">
                <a:solidFill>
                  <a:srgbClr val="FFFF66"/>
                </a:solidFill>
                <a:latin typeface="Britannic Bold" pitchFamily="34" charset="0"/>
              </a:rPr>
              <a:t>®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BMJ 1999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5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Copyright © - </a:t>
            </a:r>
            <a:r>
              <a:rPr lang="it-IT" sz="1300">
                <a:latin typeface="Britannic Bold" pitchFamily="34" charset="0"/>
              </a:rPr>
              <a:t>GIMBE</a:t>
            </a:r>
            <a:r>
              <a:rPr lang="en-US" sz="1200" baseline="30000">
                <a:solidFill>
                  <a:srgbClr val="FFFF66"/>
                </a:solidFill>
                <a:latin typeface="Britannic Bold" pitchFamily="34" charset="0"/>
              </a:rPr>
              <a:t>®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BMJ 1999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34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Copyright © - </a:t>
            </a:r>
            <a:r>
              <a:rPr lang="it-IT" sz="1300">
                <a:latin typeface="Britannic Bold" pitchFamily="34" charset="0"/>
              </a:rPr>
              <a:t>GIMBE</a:t>
            </a:r>
            <a:r>
              <a:rPr lang="en-US" sz="1200" baseline="30000">
                <a:solidFill>
                  <a:srgbClr val="FFFF66"/>
                </a:solidFill>
                <a:latin typeface="Britannic Bold" pitchFamily="34" charset="0"/>
              </a:rPr>
              <a:t>®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BMJ 1999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6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Copyright © - </a:t>
            </a:r>
            <a:r>
              <a:rPr lang="it-IT" sz="1300">
                <a:latin typeface="Britannic Bold" pitchFamily="34" charset="0"/>
              </a:rPr>
              <a:t>GIMBE</a:t>
            </a:r>
            <a:r>
              <a:rPr lang="en-US" sz="1200" baseline="30000">
                <a:solidFill>
                  <a:srgbClr val="FFFF66"/>
                </a:solidFill>
                <a:latin typeface="Britannic Bold" pitchFamily="34" charset="0"/>
              </a:rPr>
              <a:t>®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BMJ 1999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6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Copyright © - </a:t>
            </a:r>
            <a:r>
              <a:rPr lang="it-IT" sz="1300">
                <a:latin typeface="Britannic Bold" pitchFamily="34" charset="0"/>
              </a:rPr>
              <a:t>GIMBE</a:t>
            </a:r>
            <a:r>
              <a:rPr lang="en-US" sz="1200" baseline="30000">
                <a:solidFill>
                  <a:srgbClr val="FFFF66"/>
                </a:solidFill>
                <a:latin typeface="Britannic Bold" pitchFamily="34" charset="0"/>
              </a:rPr>
              <a:t>®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BMJ 1999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1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31750" y="6578600"/>
            <a:ext cx="253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buFontTx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it-IT">
                <a:solidFill>
                  <a:srgbClr val="FFFF99"/>
                </a:solidFill>
              </a:rPr>
              <a:t>Copyright © - </a:t>
            </a:r>
            <a:r>
              <a:rPr lang="it-IT" sz="1300">
                <a:solidFill>
                  <a:srgbClr val="FFFF99"/>
                </a:solidFill>
                <a:latin typeface="Britannic Bold" pitchFamily="34" charset="0"/>
              </a:rPr>
              <a:t>GIMBE</a:t>
            </a:r>
            <a:r>
              <a:rPr lang="en-US" sz="1200" baseline="30000">
                <a:solidFill>
                  <a:srgbClr val="FFFF66"/>
                </a:solidFill>
                <a:latin typeface="Britannic Bold" pitchFamily="34" charset="0"/>
              </a:rPr>
              <a:t>®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600" i="1">
                <a:solidFill>
                  <a:srgbClr val="FFFF66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BMJ 1999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21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14350" y="6356363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FontTx/>
              <a:buChar char="•"/>
            </a:pPr>
            <a:fld id="{1390B5F9-7CF0-461E-8BD2-82654F7D23B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rPr>
              <a:pPr>
                <a:buFontTx/>
                <a:buChar char="•"/>
              </a:pPr>
              <a:t>19/01/2026</a:t>
            </a:fld>
            <a:endParaRPr lang="it-IT" dirty="0">
              <a:solidFill>
                <a:prstClr val="black">
                  <a:tint val="75000"/>
                </a:prstClr>
              </a:solidFill>
              <a:latin typeface="Arial" charset="0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514725" y="6356363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FontTx/>
              <a:buChar char="•"/>
            </a:pPr>
            <a:endParaRPr lang="it-IT" dirty="0">
              <a:solidFill>
                <a:prstClr val="black">
                  <a:tint val="75000"/>
                </a:prstClr>
              </a:solidFill>
              <a:latin typeface="Arial" charset="0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372350" y="6356363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FontTx/>
              <a:buChar char="•"/>
            </a:pPr>
            <a:fld id="{FFB5F698-4495-4F14-837C-BDE008672EBD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rPr>
              <a:pPr>
                <a:buFontTx/>
                <a:buChar char="•"/>
              </a:pPr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93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6956" y="2636912"/>
            <a:ext cx="9594033" cy="2016373"/>
          </a:xfrm>
        </p:spPr>
        <p:txBody>
          <a:bodyPr/>
          <a:lstStyle/>
          <a:p>
            <a:pPr algn="r"/>
            <a:r>
              <a:rPr lang="it-IT" sz="40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Audizione informale</a:t>
            </a:r>
            <a:br>
              <a:rPr lang="it-IT" sz="44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it-IT" sz="44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Ddl C. 2753: conversione in legge del </a:t>
            </a:r>
            <a:br>
              <a:rPr lang="it-IT" sz="44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it-IT" sz="44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Dl n. 200/2025, recante disposizioni urgenti in materia di termini normativi</a:t>
            </a: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0098091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Char char="•"/>
            </a:pPr>
            <a:endParaRPr lang="it-IT" sz="280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999484" y="5293657"/>
            <a:ext cx="48344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200" b="1" kern="0" dirty="0">
                <a:solidFill>
                  <a:srgbClr val="00457D"/>
                </a:solidFill>
                <a:cs typeface="Calibri" pitchFamily="34" charset="0"/>
              </a:rPr>
              <a:t>Nino Cartabellotta</a:t>
            </a:r>
          </a:p>
          <a:p>
            <a:pPr algn="r">
              <a:defRPr/>
            </a:pPr>
            <a:r>
              <a:rPr lang="en-US" sz="2800" kern="0" dirty="0">
                <a:solidFill>
                  <a:srgbClr val="00457D"/>
                </a:solidFill>
                <a:cs typeface="Calibri" pitchFamily="34" charset="0"/>
              </a:rPr>
              <a:t>Presidente Fondazione GIMBE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847356" y="-27384"/>
            <a:ext cx="599363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it-IT" sz="2800" b="1" kern="0" dirty="0">
                <a:solidFill>
                  <a:srgbClr val="00457D"/>
                </a:solidFill>
                <a:cs typeface="Calibri" pitchFamily="34" charset="0"/>
              </a:rPr>
              <a:t>Commissioni riunite </a:t>
            </a:r>
          </a:p>
          <a:p>
            <a:pPr algn="r">
              <a:buNone/>
            </a:pPr>
            <a:r>
              <a:rPr lang="it-IT" sz="2800" b="1" kern="0" dirty="0">
                <a:solidFill>
                  <a:srgbClr val="00457D"/>
                </a:solidFill>
                <a:cs typeface="Calibri" pitchFamily="34" charset="0"/>
              </a:rPr>
              <a:t>I Affari costituzionali, </a:t>
            </a:r>
          </a:p>
          <a:p>
            <a:pPr algn="r">
              <a:buNone/>
            </a:pPr>
            <a:r>
              <a:rPr lang="it-IT" sz="2800" b="1" kern="0" dirty="0">
                <a:solidFill>
                  <a:srgbClr val="00457D"/>
                </a:solidFill>
                <a:cs typeface="Calibri" pitchFamily="34" charset="0"/>
              </a:rPr>
              <a:t>della Presidenza del Consiglio e Interni </a:t>
            </a:r>
          </a:p>
          <a:p>
            <a:pPr algn="r">
              <a:buNone/>
            </a:pPr>
            <a:r>
              <a:rPr lang="it-IT" sz="2800" b="1" kern="0" dirty="0">
                <a:solidFill>
                  <a:srgbClr val="00457D"/>
                </a:solidFill>
                <a:cs typeface="Calibri" pitchFamily="34" charset="0"/>
              </a:rPr>
              <a:t>V Bilancio, Tesoro e Programmazione</a:t>
            </a:r>
            <a:br>
              <a:rPr lang="it-IT" sz="2800" b="1" kern="0" dirty="0">
                <a:solidFill>
                  <a:srgbClr val="00457D"/>
                </a:solidFill>
                <a:cs typeface="Calibri" pitchFamily="34" charset="0"/>
              </a:rPr>
            </a:br>
            <a:r>
              <a:rPr lang="en-US" sz="2400" i="1" kern="0" dirty="0">
                <a:solidFill>
                  <a:srgbClr val="00457D"/>
                </a:solidFill>
                <a:cs typeface="Calibri" pitchFamily="34" charset="0"/>
              </a:rPr>
              <a:t>Roma, 19 gennaio 2026</a:t>
            </a:r>
            <a:endParaRPr lang="it-IT" i="1" kern="0" dirty="0">
              <a:solidFill>
                <a:srgbClr val="00457D"/>
              </a:solidFill>
              <a:cs typeface="Calibri" pitchFamily="34" charset="0"/>
            </a:endParaRPr>
          </a:p>
        </p:txBody>
      </p:sp>
      <p:pic>
        <p:nvPicPr>
          <p:cNvPr id="7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" y="6365731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Risultati immagini per camera dei deputati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8" y="79075"/>
            <a:ext cx="3240000" cy="162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64507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0098093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0" marR="0" lvl="0" indent="0" algn="ctr" defTabSz="9142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7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" y="6365731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edici Pazienti Parenti: determinare un obiettivo - Fondazione Quattropa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107672C-9B5F-4F85-9E31-1D553327AE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23"/>
          <a:stretch/>
        </p:blipFill>
        <p:spPr>
          <a:xfrm>
            <a:off x="19912" y="260648"/>
            <a:ext cx="100800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97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0098093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0" marR="0" lvl="0" indent="0" algn="ctr" defTabSz="9142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7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" y="6365731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edici Pazienti Parenti: determinare un obiettivo - Fondazione Quattropa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067556D-D42C-46E7-BA7C-210A189C9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0" y="7937"/>
            <a:ext cx="10080000" cy="49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47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0098093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0" marR="0" lvl="0" indent="0" algn="ctr" defTabSz="9142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7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" y="6365731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edici Pazienti Parenti: determinare un obiettivo - Fondazione Quattropa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92F9447-94B8-45A4-8599-A339CC41B414}"/>
              </a:ext>
            </a:extLst>
          </p:cNvPr>
          <p:cNvSpPr txBox="1"/>
          <p:nvPr/>
        </p:nvSpPr>
        <p:spPr>
          <a:xfrm>
            <a:off x="318964" y="816087"/>
            <a:ext cx="9361040" cy="4027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La Corte fa un’osservazione storica: fino alla L. 197/2022, i LEP sono sempre stati determinati separatamente per ogni settore. </a:t>
            </a:r>
          </a:p>
          <a:p>
            <a:pPr marL="457200" lvl="0" indent="-457200">
              <a:lnSpc>
                <a:spcPct val="115000"/>
              </a:lnSpc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A riprova di ciò, riporta 3 esempi: i LEA in materia sanitaria, i LEP in materia di servizi sociali, i LEP in materia di istruzione e formazione professionale.</a:t>
            </a:r>
          </a:p>
          <a:p>
            <a:pPr marL="457200" lvl="0" indent="-457200">
              <a:lnSpc>
                <a:spcPct val="115000"/>
              </a:lnSpc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Questo elenco rileva la frammentazione normativa pre-2022, ma non dichiara alcuna </a:t>
            </a:r>
            <a:r>
              <a:rPr lang="it-IT" sz="2800" dirty="0">
                <a:solidFill>
                  <a:srgbClr val="00457D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equivalenza </a:t>
            </a: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tra LEP e LEA.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BF7F37-6025-4F9A-B93B-CD488091251C}"/>
              </a:ext>
            </a:extLst>
          </p:cNvPr>
          <p:cNvSpPr txBox="1"/>
          <p:nvPr/>
        </p:nvSpPr>
        <p:spPr>
          <a:xfrm>
            <a:off x="9520" y="97468"/>
            <a:ext cx="100305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4400" b="1">
                <a:solidFill>
                  <a:srgbClr val="C00000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Sentenza 192/2024</a:t>
            </a:r>
          </a:p>
        </p:txBody>
      </p:sp>
    </p:spTree>
    <p:extLst>
      <p:ext uri="{BB962C8B-B14F-4D97-AF65-F5344CB8AC3E}">
        <p14:creationId xmlns:p14="http://schemas.microsoft.com/office/powerpoint/2010/main" val="616160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0098093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0" marR="0" lvl="0" indent="0" algn="ctr" defTabSz="9142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7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" y="6365731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92F9447-94B8-45A4-8599-A339CC41B414}"/>
              </a:ext>
            </a:extLst>
          </p:cNvPr>
          <p:cNvSpPr txBox="1"/>
          <p:nvPr/>
        </p:nvSpPr>
        <p:spPr>
          <a:xfrm>
            <a:off x="318964" y="816087"/>
            <a:ext cx="9721080" cy="4522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La Corte mantiene distinta la terminologia: parla di “LEA in materia sanitaria” e non di “LEP sanitari”. Per gli altri settori usa invece l’espressione “LEP in materia di…”. </a:t>
            </a:r>
          </a:p>
          <a:p>
            <a:pPr marL="457200" lvl="0" indent="-457200">
              <a:lnSpc>
                <a:spcPct val="115000"/>
              </a:lnSpc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Questa scelta lessicale rispecchia la realtà legislativa: in ambito sanitario la nozione operativa è sempre stata quella di LEA, mentre il termine LEP non è utilizzato nella normativa sanitaria. </a:t>
            </a:r>
          </a:p>
          <a:p>
            <a:pPr marL="457200" lvl="0" indent="-457200">
              <a:lnSpc>
                <a:spcPct val="115000"/>
              </a:lnSpc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457D"/>
                </a:solidFill>
                <a:ea typeface="SimSun" panose="02010600030101010101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Infatti, </a:t>
            </a:r>
            <a:r>
              <a:rPr lang="it-IT" sz="2800" dirty="0">
                <a:solidFill>
                  <a:srgbClr val="00457D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in sanità i LEP sono </a:t>
            </a: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soddisfatti tramite i LEA, ma non esiste un elenco separato di LEP sanitari.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BF7F37-6025-4F9A-B93B-CD488091251C}"/>
              </a:ext>
            </a:extLst>
          </p:cNvPr>
          <p:cNvSpPr txBox="1"/>
          <p:nvPr/>
        </p:nvSpPr>
        <p:spPr>
          <a:xfrm>
            <a:off x="9520" y="97468"/>
            <a:ext cx="100305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4400" b="1">
                <a:solidFill>
                  <a:srgbClr val="C00000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Sentenza 192/2024</a:t>
            </a:r>
          </a:p>
        </p:txBody>
      </p:sp>
    </p:spTree>
    <p:extLst>
      <p:ext uri="{BB962C8B-B14F-4D97-AF65-F5344CB8AC3E}">
        <p14:creationId xmlns:p14="http://schemas.microsoft.com/office/powerpoint/2010/main" val="3557467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0098093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0" marR="0" lvl="0" indent="0" algn="ctr" defTabSz="9142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7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" y="6365731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edici Pazienti Parenti: determinare un obiettivo - Fondazione Quattropa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92F9447-94B8-45A4-8599-A339CC41B414}"/>
              </a:ext>
            </a:extLst>
          </p:cNvPr>
          <p:cNvSpPr txBox="1"/>
          <p:nvPr/>
        </p:nvSpPr>
        <p:spPr>
          <a:xfrm>
            <a:off x="318964" y="816087"/>
            <a:ext cx="9721080" cy="4522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Pertanto, l’interpretazione secondo cui la Consulta avrebbe “</a:t>
            </a:r>
            <a:r>
              <a:rPr lang="it-IT" sz="2800" i="1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asserito che i LEP in sanità corrispondono ai LEA</a:t>
            </a:r>
            <a:r>
              <a:rPr lang="it-IT" sz="2800" dirty="0">
                <a:solidFill>
                  <a:srgbClr val="00457D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” va oltre </a:t>
            </a: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il significato del testo. </a:t>
            </a:r>
          </a:p>
          <a:p>
            <a:pPr marL="457200" lvl="0" indent="-457200">
              <a:lnSpc>
                <a:spcPct val="115000"/>
              </a:lnSpc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Infatti, la Corte: </a:t>
            </a:r>
          </a:p>
          <a:p>
            <a:pPr marL="914400" lvl="1" indent="-457200">
              <a:lnSpc>
                <a:spcPct val="115000"/>
              </a:lnSpc>
              <a:buClr>
                <a:srgbClr val="00457D"/>
              </a:buClr>
              <a:buFontTx/>
              <a:buChar char="-"/>
            </a:pP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ribadisce un fatto noto: in sanità i livelli essenziali (art.117, c.2, lett. m.) sono stati attuati con lo strumento dei LEA; </a:t>
            </a:r>
            <a:endParaRPr lang="it-IT" sz="2800" dirty="0">
              <a:solidFill>
                <a:srgbClr val="00457D"/>
              </a:solidFill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914400" lvl="1" indent="-457200">
              <a:lnSpc>
                <a:spcPct val="115000"/>
              </a:lnSpc>
              <a:buClr>
                <a:srgbClr val="00457D"/>
              </a:buClr>
              <a:buFontTx/>
              <a:buChar char="-"/>
            </a:pPr>
            <a:r>
              <a:rPr lang="it-IT" sz="2800" dirty="0">
                <a:solidFill>
                  <a:srgbClr val="00457D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r</a:t>
            </a: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iporta una constatazione storica e tecnica, ma non proclama una nuova equazione giuridica che identifica i LEA con i LEP sanitari.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BF7F37-6025-4F9A-B93B-CD488091251C}"/>
              </a:ext>
            </a:extLst>
          </p:cNvPr>
          <p:cNvSpPr txBox="1"/>
          <p:nvPr/>
        </p:nvSpPr>
        <p:spPr>
          <a:xfrm>
            <a:off x="9520" y="97468"/>
            <a:ext cx="100305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4400" b="1">
                <a:solidFill>
                  <a:srgbClr val="C00000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Sentenza 192/2024</a:t>
            </a:r>
          </a:p>
        </p:txBody>
      </p:sp>
    </p:spTree>
    <p:extLst>
      <p:ext uri="{BB962C8B-B14F-4D97-AF65-F5344CB8AC3E}">
        <p14:creationId xmlns:p14="http://schemas.microsoft.com/office/powerpoint/2010/main" val="26111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098089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9461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" y="6365877"/>
            <a:ext cx="13922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3199284" y="1484784"/>
            <a:ext cx="4464496" cy="312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it-IT" sz="3600" b="1" dirty="0">
                <a:solidFill>
                  <a:schemeClr val="bg1">
                    <a:lumMod val="65000"/>
                  </a:schemeClr>
                </a:solidFill>
                <a:cs typeface="Calibri" pitchFamily="34" charset="0"/>
              </a:rPr>
              <a:t>Premessa</a:t>
            </a:r>
          </a:p>
          <a:p>
            <a:pPr marL="514350" marR="0" lvl="0" indent="-51435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3600" b="1" dirty="0">
                <a:solidFill>
                  <a:schemeClr val="bg1">
                    <a:lumMod val="65000"/>
                  </a:schemeClr>
                </a:solidFill>
                <a:cs typeface="Calibri" pitchFamily="34" charset="0"/>
              </a:rPr>
              <a:t>Sentenza 192/2024</a:t>
            </a:r>
          </a:p>
          <a:p>
            <a:pPr marL="514350" marR="0" lvl="0" indent="-51435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3600" b="1" dirty="0">
                <a:solidFill>
                  <a:srgbClr val="00457D"/>
                </a:solidFill>
                <a:cs typeface="Calibri" pitchFamily="34" charset="0"/>
              </a:rPr>
              <a:t>LEA ≠ LEP </a:t>
            </a:r>
          </a:p>
          <a:p>
            <a:pPr marL="514350" marR="0" lvl="0" indent="-51435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3600" b="1" dirty="0">
                <a:solidFill>
                  <a:schemeClr val="bg1">
                    <a:lumMod val="65000"/>
                  </a:schemeClr>
                </a:solidFill>
                <a:cs typeface="Calibri" pitchFamily="34" charset="0"/>
              </a:rPr>
              <a:t>Conclusioni</a:t>
            </a:r>
          </a:p>
        </p:txBody>
      </p:sp>
      <p:sp>
        <p:nvSpPr>
          <p:cNvPr id="2" name="Rettangolo 1"/>
          <p:cNvSpPr/>
          <p:nvPr/>
        </p:nvSpPr>
        <p:spPr>
          <a:xfrm>
            <a:off x="246956" y="76470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089" y="5532139"/>
            <a:ext cx="2160000" cy="132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1">
            <a:extLst>
              <a:ext uri="{FF2B5EF4-FFF2-40B4-BE49-F238E27FC236}">
                <a16:creationId xmlns:a16="http://schemas.microsoft.com/office/drawing/2014/main" id="{26FB3088-C27E-4AE1-A4E2-542AEA0F7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4" y="116634"/>
            <a:ext cx="9958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Outline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8485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098089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9461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" y="6365877"/>
            <a:ext cx="13922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390972" y="1025904"/>
            <a:ext cx="9505056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it-IT" sz="4000" b="1" dirty="0">
                <a:solidFill>
                  <a:srgbClr val="00457D"/>
                </a:solidFill>
                <a:cs typeface="Calibri" pitchFamily="34" charset="0"/>
              </a:rPr>
              <a:t>Perchè i LEA non possono essere considerati LEP, né dal punto di vista formale né da quello sostanziale?</a:t>
            </a:r>
            <a:endParaRPr lang="it-IT" sz="4000" b="1" dirty="0">
              <a:solidFill>
                <a:schemeClr val="bg1">
                  <a:lumMod val="65000"/>
                </a:schemeClr>
              </a:solidFill>
              <a:cs typeface="Calibri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46956" y="76470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B30A278-3416-4235-B370-2514C087E1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01" b="15990"/>
          <a:stretch/>
        </p:blipFill>
        <p:spPr>
          <a:xfrm>
            <a:off x="3631332" y="3596674"/>
            <a:ext cx="360000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232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0098093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0" marR="0" lvl="0" indent="0" algn="ctr" defTabSz="9142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7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" y="6365731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edici Pazienti Parenti: determinare un obiettivo - Fondazione Quattropa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92F9447-94B8-45A4-8599-A339CC41B414}"/>
              </a:ext>
            </a:extLst>
          </p:cNvPr>
          <p:cNvSpPr txBox="1"/>
          <p:nvPr/>
        </p:nvSpPr>
        <p:spPr>
          <a:xfrm>
            <a:off x="318964" y="816087"/>
            <a:ext cx="9721080" cy="5018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rgbClr val="00457D"/>
              </a:buClr>
            </a:pPr>
            <a:r>
              <a:rPr lang="it-IT" sz="2800" b="1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La Corte riportava esempi, non formulava definizioni</a:t>
            </a: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</a:p>
          <a:p>
            <a:pPr marL="457200" lvl="0" indent="-457200">
              <a:lnSpc>
                <a:spcPct val="115000"/>
              </a:lnSpc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Nella sentenza 192/2024 il riferimento ai LEA è di natura esemplificativa e descrittiva, ma non proclama affatto un principio di diritto.</a:t>
            </a:r>
          </a:p>
          <a:p>
            <a:pPr marL="457200" indent="-457200">
              <a:lnSpc>
                <a:spcPct val="115000"/>
              </a:lnSpc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457D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Accanto ai LEP in materia di servizi sociali, di istruzione e formazione professionale, la Corte elenca i LEA sanitari per sottolineare che ogni materia ha avuto il suo percorso distinto.</a:t>
            </a:r>
          </a:p>
          <a:p>
            <a:pPr marL="457200" lvl="0" indent="-457200">
              <a:lnSpc>
                <a:spcPct val="115000"/>
              </a:lnSpc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Interpretare l’esempio della Corte come prova di equivalenza tra LEA e LEP travalica il significato del testo, perch</a:t>
            </a:r>
            <a:r>
              <a:rPr lang="it-IT" sz="2800" dirty="0">
                <a:solidFill>
                  <a:srgbClr val="00457D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é la Consulta non </a:t>
            </a: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asserisce che i LEP sanitari equivalgono ai LEA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BF7F37-6025-4F9A-B93B-CD488091251C}"/>
              </a:ext>
            </a:extLst>
          </p:cNvPr>
          <p:cNvSpPr txBox="1"/>
          <p:nvPr/>
        </p:nvSpPr>
        <p:spPr>
          <a:xfrm>
            <a:off x="9520" y="97468"/>
            <a:ext cx="100305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4400" b="1">
                <a:solidFill>
                  <a:srgbClr val="C00000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Motivazione 1</a:t>
            </a:r>
          </a:p>
        </p:txBody>
      </p:sp>
    </p:spTree>
    <p:extLst>
      <p:ext uri="{BB962C8B-B14F-4D97-AF65-F5344CB8AC3E}">
        <p14:creationId xmlns:p14="http://schemas.microsoft.com/office/powerpoint/2010/main" val="235089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0098093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0" marR="0" lvl="0" indent="0" algn="ctr" defTabSz="9142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7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" y="6365731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edici Pazienti Parenti: determinare un obiettivo - Fondazione Quattropa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92F9447-94B8-45A4-8599-A339CC41B414}"/>
              </a:ext>
            </a:extLst>
          </p:cNvPr>
          <p:cNvSpPr txBox="1"/>
          <p:nvPr/>
        </p:nvSpPr>
        <p:spPr>
          <a:xfrm>
            <a:off x="318964" y="816087"/>
            <a:ext cx="9433048" cy="3531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rgbClr val="00457D"/>
              </a:buClr>
            </a:pPr>
            <a:r>
              <a:rPr lang="it-IT" sz="2800" b="1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Il termine “LEP sanitari” non è utilizzato nei testi normativi</a:t>
            </a: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</a:p>
          <a:p>
            <a:pPr marL="457200" lvl="0" indent="-457200">
              <a:lnSpc>
                <a:spcPct val="115000"/>
              </a:lnSpc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457D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L</a:t>
            </a: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a Corte adotta la terminologia consolidata: LEA per la sanità e LEP per altre materie</a:t>
            </a:r>
            <a:endParaRPr lang="it-IT" sz="2800" dirty="0">
              <a:solidFill>
                <a:srgbClr val="00457D"/>
              </a:solidFill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457200" lvl="0" indent="-457200">
              <a:lnSpc>
                <a:spcPct val="115000"/>
              </a:lnSpc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Ovvero, formalmente, non esiste un elenco d</a:t>
            </a:r>
            <a:r>
              <a:rPr lang="it-IT" sz="2800" dirty="0">
                <a:solidFill>
                  <a:srgbClr val="00457D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i </a:t>
            </a: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LEP sanitari.</a:t>
            </a:r>
          </a:p>
          <a:p>
            <a:pPr marL="457200" lvl="0" indent="-457200">
              <a:lnSpc>
                <a:spcPct val="115000"/>
              </a:lnSpc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457D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Di conseguenza </a:t>
            </a: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non si può sostenere che la Consulta li abbia identificati </a:t>
            </a:r>
            <a:r>
              <a:rPr lang="it-IT" sz="2800" i="1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tout court</a:t>
            </a: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, visto che continua a chiamarli col loro nome proprio.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6B8D66-76A0-4659-AC75-D8077C455E5C}"/>
              </a:ext>
            </a:extLst>
          </p:cNvPr>
          <p:cNvSpPr txBox="1"/>
          <p:nvPr/>
        </p:nvSpPr>
        <p:spPr>
          <a:xfrm>
            <a:off x="9520" y="97468"/>
            <a:ext cx="100305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4400" b="1">
                <a:solidFill>
                  <a:srgbClr val="C00000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Motivazione 2</a:t>
            </a:r>
          </a:p>
        </p:txBody>
      </p:sp>
    </p:spTree>
    <p:extLst>
      <p:ext uri="{BB962C8B-B14F-4D97-AF65-F5344CB8AC3E}">
        <p14:creationId xmlns:p14="http://schemas.microsoft.com/office/powerpoint/2010/main" val="3912412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0098093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0" marR="0" lvl="0" indent="0" algn="ctr" defTabSz="9142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7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" y="6365731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edici Pazienti Parenti: determinare un obiettivo - Fondazione Quattropa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92F9447-94B8-45A4-8599-A339CC41B414}"/>
              </a:ext>
            </a:extLst>
          </p:cNvPr>
          <p:cNvSpPr txBox="1"/>
          <p:nvPr/>
        </p:nvSpPr>
        <p:spPr>
          <a:xfrm>
            <a:off x="318964" y="816087"/>
            <a:ext cx="9649072" cy="5513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rgbClr val="00457D"/>
              </a:buClr>
            </a:pPr>
            <a:r>
              <a:rPr lang="it-IT" sz="2800" b="1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Conferma dal legislatore</a:t>
            </a:r>
            <a:endParaRPr lang="it-IT" sz="2800" dirty="0">
              <a:solidFill>
                <a:srgbClr val="00457D"/>
              </a:solidFill>
              <a:effectLst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457200" lvl="0" indent="-457200">
              <a:lnSpc>
                <a:spcPct val="115000"/>
              </a:lnSpc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Parlamento e Governo, nell’affrontare la definizione generale dei LEP, hanno escluso la sanità dal novero delle materie da normare ex novo, richiamando i LEA vigenti come standard di riferimento.</a:t>
            </a:r>
          </a:p>
          <a:p>
            <a:pPr marL="457200" lvl="0" indent="-457200">
              <a:lnSpc>
                <a:spcPct val="115000"/>
              </a:lnSpc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Se i LEP sanitari “coincidessero” giuridicamente </a:t>
            </a:r>
            <a:r>
              <a:rPr lang="it-IT" sz="2800" dirty="0">
                <a:solidFill>
                  <a:srgbClr val="00457D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in senso stretto coi </a:t>
            </a: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LEA, sarebbe stato possibile includerli e recepire i LEA in un atto sui LEP. </a:t>
            </a:r>
          </a:p>
          <a:p>
            <a:pPr marL="457200" lvl="0" indent="-457200">
              <a:lnSpc>
                <a:spcPct val="115000"/>
              </a:lnSpc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Al contrario si è preferito lasciare intatta la disciplina dei LEA, segno che la sanità viene considerata un ambito già coperto e diverso dagli altri LEP da definire.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6B8D66-76A0-4659-AC75-D8077C455E5C}"/>
              </a:ext>
            </a:extLst>
          </p:cNvPr>
          <p:cNvSpPr txBox="1"/>
          <p:nvPr/>
        </p:nvSpPr>
        <p:spPr>
          <a:xfrm>
            <a:off x="9520" y="97468"/>
            <a:ext cx="100305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4400" b="1">
                <a:solidFill>
                  <a:srgbClr val="C00000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Motivazione 3</a:t>
            </a:r>
          </a:p>
        </p:txBody>
      </p:sp>
    </p:spTree>
    <p:extLst>
      <p:ext uri="{BB962C8B-B14F-4D97-AF65-F5344CB8AC3E}">
        <p14:creationId xmlns:p14="http://schemas.microsoft.com/office/powerpoint/2010/main" val="359362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idx="1"/>
          </p:nvPr>
        </p:nvSpPr>
        <p:spPr>
          <a:xfrm>
            <a:off x="246956" y="1052736"/>
            <a:ext cx="9361040" cy="538500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5000"/>
              </a:lnSpc>
              <a:spcBef>
                <a:spcPct val="0"/>
              </a:spcBef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kern="1200" dirty="0">
                <a:solidFill>
                  <a:srgbClr val="00457D"/>
                </a:solidFill>
                <a:latin typeface="Calibri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La Fondazione GIMBE realizza attività di formazione e consulenza su alcuni temi trattati nella presente audizione.</a:t>
            </a:r>
          </a:p>
          <a:p>
            <a:pPr marL="457200" indent="-457200">
              <a:lnSpc>
                <a:spcPct val="115000"/>
              </a:lnSpc>
              <a:spcBef>
                <a:spcPct val="0"/>
              </a:spcBef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kern="1200" dirty="0">
                <a:solidFill>
                  <a:srgbClr val="00457D"/>
                </a:solidFill>
                <a:latin typeface="Calibri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Le valutazioni contenute nella presente audizione sono espresse in assenza di alcun conflitto di interesse di categoria.</a:t>
            </a:r>
          </a:p>
          <a:p>
            <a:pPr marL="457200" indent="-457200">
              <a:lnSpc>
                <a:spcPct val="115000"/>
              </a:lnSpc>
              <a:spcBef>
                <a:spcPct val="0"/>
              </a:spcBef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kern="1200" dirty="0">
                <a:solidFill>
                  <a:srgbClr val="00457D"/>
                </a:solidFill>
                <a:latin typeface="Calibri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Singoli parlamentari e gruppi parlamentari, oltre che soggetti terzi, non hanno influenzato in alcun modo le valutazioni esposte nella presente audizione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3814795" y="265113"/>
            <a:ext cx="2584391" cy="63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3" tIns="45712" rIns="91423" bIns="45712">
            <a:spAutoFit/>
          </a:bodyPr>
          <a:lstStyle>
            <a:lvl1pPr eaLnBrk="0" hangingPunct="0">
              <a:defRPr sz="2800">
                <a:solidFill>
                  <a:srgbClr val="FFFF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FFFF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FFFF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FFFF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FFFF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99"/>
                </a:solidFill>
                <a:latin typeface="Arial" charset="0"/>
                <a:cs typeface="Arial" charset="0"/>
              </a:defRPr>
            </a:lvl9pPr>
          </a:lstStyle>
          <a:p>
            <a:pPr algn="ctr" defTabSz="91427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4400" b="1" dirty="0">
                <a:solidFill>
                  <a:srgbClr val="C00000"/>
                </a:solidFill>
                <a:latin typeface="Calibri" pitchFamily="34" charset="0"/>
              </a:rPr>
              <a:t>Disclosure</a:t>
            </a:r>
            <a:endParaRPr lang="it-IT" sz="44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0098093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 lIns="91423" tIns="45712" rIns="91423" bIns="45712"/>
          <a:lstStyle/>
          <a:p>
            <a:pPr algn="ctr" defTabSz="91427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sz="2800" dirty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  <p:pic>
        <p:nvPicPr>
          <p:cNvPr id="3077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" y="6365731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28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0098093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0" marR="0" lvl="0" indent="0" algn="ctr" defTabSz="9142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7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" y="6365731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edici Pazienti Parenti: determinare un obiettivo - Fondazione Quattropa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92F9447-94B8-45A4-8599-A339CC41B414}"/>
              </a:ext>
            </a:extLst>
          </p:cNvPr>
          <p:cNvSpPr txBox="1"/>
          <p:nvPr/>
        </p:nvSpPr>
        <p:spPr>
          <a:xfrm>
            <a:off x="318964" y="816087"/>
            <a:ext cx="9649072" cy="5513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rgbClr val="00457D"/>
              </a:buClr>
            </a:pPr>
            <a:r>
              <a:rPr lang="it-IT" sz="2800" b="1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Diverso ambito di definizione e aggiornamento</a:t>
            </a: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</a:p>
          <a:p>
            <a:pPr marL="457200" lvl="0" indent="-457200">
              <a:lnSpc>
                <a:spcPct val="115000"/>
              </a:lnSpc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I LEA sono definiti e aggiornati con procedura amministrativa (DPCM su proposta del Ministero Salute/MEF, d’intesa con le Regioni), mentre i LEP devono essere fissati con legge o decreto legislativo delegato dallo Stato.</a:t>
            </a:r>
          </a:p>
          <a:p>
            <a:pPr marL="457200" lvl="0" indent="-457200">
              <a:lnSpc>
                <a:spcPct val="115000"/>
              </a:lnSpc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Equiparare LEA e LEP ignora questa differenza di strumento e fonte del diritto </a:t>
            </a:r>
            <a:r>
              <a:rPr lang="it-IT" sz="2800" dirty="0">
                <a:solidFill>
                  <a:srgbClr val="00457D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p</a:t>
            </a: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erché i LEA: </a:t>
            </a:r>
          </a:p>
          <a:p>
            <a:pPr marL="914400" lvl="1" indent="-457200">
              <a:lnSpc>
                <a:spcPct val="115000"/>
              </a:lnSpc>
              <a:buClr>
                <a:srgbClr val="00457D"/>
              </a:buClr>
              <a:buFontTx/>
              <a:buChar char="-"/>
            </a:pP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sono l’attuazione concreta dei LEP nella sanità</a:t>
            </a:r>
          </a:p>
          <a:p>
            <a:pPr marL="914400" lvl="1" indent="-457200">
              <a:lnSpc>
                <a:spcPct val="115000"/>
              </a:lnSpc>
              <a:buClr>
                <a:srgbClr val="00457D"/>
              </a:buClr>
              <a:buFontTx/>
              <a:buChar char="-"/>
            </a:pP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non sono stati istituiti con la stessa procedura formale prevista per altri LEP (es. livelli essenziali delle prestazioni sociali definiti per legge).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6B8D66-76A0-4659-AC75-D8077C455E5C}"/>
              </a:ext>
            </a:extLst>
          </p:cNvPr>
          <p:cNvSpPr txBox="1"/>
          <p:nvPr/>
        </p:nvSpPr>
        <p:spPr>
          <a:xfrm>
            <a:off x="9520" y="97468"/>
            <a:ext cx="100305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4400" b="1">
                <a:solidFill>
                  <a:srgbClr val="C00000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Motivazione 4</a:t>
            </a:r>
          </a:p>
        </p:txBody>
      </p:sp>
    </p:spTree>
    <p:extLst>
      <p:ext uri="{BB962C8B-B14F-4D97-AF65-F5344CB8AC3E}">
        <p14:creationId xmlns:p14="http://schemas.microsoft.com/office/powerpoint/2010/main" val="2156629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0098093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0" marR="0" lvl="0" indent="0" algn="ctr" defTabSz="9142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7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" y="6365731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edici Pazienti Parenti: determinare un obiettivo - Fondazione Quattropa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92F9447-94B8-45A4-8599-A339CC41B414}"/>
              </a:ext>
            </a:extLst>
          </p:cNvPr>
          <p:cNvSpPr txBox="1"/>
          <p:nvPr/>
        </p:nvSpPr>
        <p:spPr>
          <a:xfrm>
            <a:off x="318964" y="816087"/>
            <a:ext cx="9649072" cy="4522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rgbClr val="00457D"/>
              </a:buClr>
            </a:pPr>
            <a:r>
              <a:rPr lang="it-IT" sz="2800" b="1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Distinzione concettuale </a:t>
            </a:r>
          </a:p>
          <a:p>
            <a:pPr marL="457200" lvl="0" indent="-457200">
              <a:lnSpc>
                <a:spcPct val="115000"/>
              </a:lnSpc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I LEP costituiscono un vincolo costituzionale: la soglia minima uniforme di prestazioni da garantire per rendere effettivi i diritti fondamentali. </a:t>
            </a:r>
          </a:p>
          <a:p>
            <a:pPr marL="457200" lvl="0" indent="-457200">
              <a:lnSpc>
                <a:spcPct val="115000"/>
              </a:lnSpc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I LEA sono un elenco dettagliato di prestazioni sanitarie, definito dal legislatore che:</a:t>
            </a:r>
          </a:p>
          <a:p>
            <a:pPr marL="914400" lvl="1" indent="-457200">
              <a:lnSpc>
                <a:spcPct val="115000"/>
              </a:lnSpc>
              <a:buClr>
                <a:srgbClr val="00457D"/>
              </a:buClr>
              <a:buFontTx/>
              <a:buChar char="-"/>
            </a:pPr>
            <a:r>
              <a:rPr lang="it-IT" sz="2800" dirty="0">
                <a:solidFill>
                  <a:srgbClr val="00457D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t</a:t>
            </a: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iene conto delle risorse disponibili </a:t>
            </a:r>
          </a:p>
          <a:p>
            <a:pPr marL="914400" lvl="1" indent="-457200">
              <a:lnSpc>
                <a:spcPct val="115000"/>
              </a:lnSpc>
              <a:buClr>
                <a:srgbClr val="00457D"/>
              </a:buClr>
              <a:buFontTx/>
              <a:buChar char="-"/>
            </a:pPr>
            <a:r>
              <a:rPr lang="it-IT" sz="2800" dirty="0">
                <a:solidFill>
                  <a:srgbClr val="00457D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viene c</a:t>
            </a: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ontinuamente aggiornato in relazione ai progressi della scienza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6B8D66-76A0-4659-AC75-D8077C455E5C}"/>
              </a:ext>
            </a:extLst>
          </p:cNvPr>
          <p:cNvSpPr txBox="1"/>
          <p:nvPr/>
        </p:nvSpPr>
        <p:spPr>
          <a:xfrm>
            <a:off x="9520" y="97468"/>
            <a:ext cx="100305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4400" b="1">
                <a:solidFill>
                  <a:srgbClr val="C00000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Motivazione 5</a:t>
            </a:r>
          </a:p>
        </p:txBody>
      </p:sp>
    </p:spTree>
    <p:extLst>
      <p:ext uri="{BB962C8B-B14F-4D97-AF65-F5344CB8AC3E}">
        <p14:creationId xmlns:p14="http://schemas.microsoft.com/office/powerpoint/2010/main" val="4288344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0098093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0" marR="0" lvl="0" indent="0" algn="ctr" defTabSz="9142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7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" y="6365731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edici Pazienti Parenti: determinare un obiettivo - Fondazione Quattropa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92F9447-94B8-45A4-8599-A339CC41B414}"/>
              </a:ext>
            </a:extLst>
          </p:cNvPr>
          <p:cNvSpPr txBox="1"/>
          <p:nvPr/>
        </p:nvSpPr>
        <p:spPr>
          <a:xfrm>
            <a:off x="318964" y="816087"/>
            <a:ext cx="9649072" cy="4027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rgbClr val="00457D"/>
              </a:buClr>
            </a:pPr>
            <a:r>
              <a:rPr lang="it-IT" sz="2800" b="1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Finanziamento: i LEA non dispongono di finanziamento diretto</a:t>
            </a:r>
          </a:p>
          <a:p>
            <a:pPr marL="457200" lvl="0" indent="-457200">
              <a:lnSpc>
                <a:spcPct val="115000"/>
              </a:lnSpc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Il Fabbisogno Sanitario Nazionale viene ripartito alle Regioni in base alla popolazione residente, in parte pesata per età</a:t>
            </a:r>
          </a:p>
          <a:p>
            <a:pPr marL="457200" lvl="0" indent="-457200">
              <a:lnSpc>
                <a:spcPct val="115000"/>
              </a:lnSpc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457D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L’erogazione dei LEA viene valutata tramite il Nuovo Sistema di Garanzia, più uno strumento di </a:t>
            </a:r>
            <a:r>
              <a:rPr lang="it-IT" sz="2800" i="1" dirty="0">
                <a:solidFill>
                  <a:srgbClr val="00457D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political agreement </a:t>
            </a:r>
            <a:r>
              <a:rPr lang="it-IT" sz="2800" dirty="0">
                <a:solidFill>
                  <a:srgbClr val="00457D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tra Stato e Regioni che uno specchio fedele della qualità dell’assistenza.</a:t>
            </a:r>
          </a:p>
          <a:p>
            <a:pPr marL="457200" lvl="0" indent="-457200">
              <a:lnSpc>
                <a:spcPct val="115000"/>
              </a:lnSpc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457D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Le diseguaglianze regionali nell’erogazione dei LEA sono rilevanti e inaccettabili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6B8D66-76A0-4659-AC75-D8077C455E5C}"/>
              </a:ext>
            </a:extLst>
          </p:cNvPr>
          <p:cNvSpPr txBox="1"/>
          <p:nvPr/>
        </p:nvSpPr>
        <p:spPr>
          <a:xfrm>
            <a:off x="9520" y="97468"/>
            <a:ext cx="100305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4400" b="1">
                <a:solidFill>
                  <a:srgbClr val="C00000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Motivazione 6</a:t>
            </a:r>
          </a:p>
        </p:txBody>
      </p:sp>
    </p:spTree>
    <p:extLst>
      <p:ext uri="{BB962C8B-B14F-4D97-AF65-F5344CB8AC3E}">
        <p14:creationId xmlns:p14="http://schemas.microsoft.com/office/powerpoint/2010/main" val="3412666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0098093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0" marR="0" lvl="0" indent="0" algn="ctr" defTabSz="9142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7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" y="6365731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edici Pazienti Parenti: determinare un obiettivo - Fondazione Quattropa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A06CBCF-0362-4FAF-BD88-1535EAD25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454" y="0"/>
            <a:ext cx="4850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53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60375" y="265113"/>
            <a:ext cx="91450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4400" b="1">
                <a:solidFill>
                  <a:srgbClr val="C00000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Adempimenti LEA secondo il NSG</a:t>
            </a: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0098093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0" marR="0" lvl="0" indent="0" algn="ctr" defTabSz="9142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7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" y="6365731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edici Pazienti Parenti: determinare un obiettivo - Fondazione Quattropa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81DFFB8F-9326-4188-8957-17DFBDDE88DD}"/>
              </a:ext>
            </a:extLst>
          </p:cNvPr>
          <p:cNvGraphicFramePr>
            <a:graphicFrameLocks noGrp="1"/>
          </p:cNvGraphicFramePr>
          <p:nvPr/>
        </p:nvGraphicFramePr>
        <p:xfrm>
          <a:off x="466645" y="1275167"/>
          <a:ext cx="9145017" cy="383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463">
                  <a:extLst>
                    <a:ext uri="{9D8B030D-6E8A-4147-A177-3AD203B41FA5}">
                      <a16:colId xmlns:a16="http://schemas.microsoft.com/office/drawing/2014/main" val="46814672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059082084"/>
                    </a:ext>
                  </a:extLst>
                </a:gridCol>
                <a:gridCol w="6844426">
                  <a:extLst>
                    <a:ext uri="{9D8B030D-6E8A-4147-A177-3AD203B41FA5}">
                      <a16:colId xmlns:a16="http://schemas.microsoft.com/office/drawing/2014/main" val="241634635"/>
                    </a:ext>
                  </a:extLst>
                </a:gridCol>
              </a:tblGrid>
              <a:tr h="720080">
                <a:tc rowSpan="2"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Anno</a:t>
                      </a:r>
                    </a:p>
                  </a:txBody>
                  <a:tcPr marL="122894" marR="122894" marT="61447" marB="6144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Regioni adempienti</a:t>
                      </a:r>
                    </a:p>
                  </a:txBody>
                  <a:tcPr marL="122894" marR="122894" marT="61447" marB="61447"/>
                </a:tc>
                <a:tc hMerge="1">
                  <a:txBody>
                    <a:bodyPr/>
                    <a:lstStyle/>
                    <a:p>
                      <a:endParaRPr lang="it-IT" sz="3300" dirty="0"/>
                    </a:p>
                  </a:txBody>
                  <a:tcPr marL="122894" marR="122894" marT="61447" marB="61447"/>
                </a:tc>
                <a:extLst>
                  <a:ext uri="{0D108BD9-81ED-4DB2-BD59-A6C34878D82A}">
                    <a16:rowId xmlns:a16="http://schemas.microsoft.com/office/drawing/2014/main" val="1083640149"/>
                  </a:ext>
                </a:extLst>
              </a:tr>
              <a:tr h="5735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</a:p>
                  </a:txBody>
                  <a:tcPr marL="122894" marR="122894" marT="61447" marB="6144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Del Mezzogiorno</a:t>
                      </a:r>
                    </a:p>
                  </a:txBody>
                  <a:tcPr marL="122894" marR="122894" marT="61447" marB="61447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613436"/>
                  </a:ext>
                </a:extLst>
              </a:tr>
              <a:tr h="634951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solidFill>
                            <a:srgbClr val="00457D"/>
                          </a:solidFill>
                        </a:rPr>
                        <a:t>2020</a:t>
                      </a:r>
                    </a:p>
                  </a:txBody>
                  <a:tcPr marL="122894" marR="122894" marT="61447" marB="614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solidFill>
                            <a:srgbClr val="00457D"/>
                          </a:solidFill>
                        </a:rPr>
                        <a:t>11</a:t>
                      </a:r>
                    </a:p>
                  </a:txBody>
                  <a:tcPr marL="122894" marR="122894" marT="61447" marB="61447"/>
                </a:tc>
                <a:tc>
                  <a:txBody>
                    <a:bodyPr/>
                    <a:lstStyle/>
                    <a:p>
                      <a:r>
                        <a:rPr lang="it-IT" sz="2800" b="1" dirty="0">
                          <a:solidFill>
                            <a:srgbClr val="00457D"/>
                          </a:solidFill>
                        </a:rPr>
                        <a:t>Puglia</a:t>
                      </a:r>
                      <a:r>
                        <a:rPr lang="it-IT" sz="2800" dirty="0">
                          <a:solidFill>
                            <a:srgbClr val="00457D"/>
                          </a:solidFill>
                        </a:rPr>
                        <a:t> (11</a:t>
                      </a:r>
                      <a:r>
                        <a:rPr lang="it-IT" sz="2800" baseline="30000" dirty="0">
                          <a:solidFill>
                            <a:srgbClr val="00457D"/>
                          </a:solidFill>
                        </a:rPr>
                        <a:t>a</a:t>
                      </a:r>
                      <a:r>
                        <a:rPr lang="it-IT" sz="2800" dirty="0">
                          <a:solidFill>
                            <a:srgbClr val="00457D"/>
                          </a:solidFill>
                        </a:rPr>
                        <a:t>)</a:t>
                      </a:r>
                    </a:p>
                  </a:txBody>
                  <a:tcPr marL="122894" marR="122894" marT="61447" marB="61447"/>
                </a:tc>
                <a:extLst>
                  <a:ext uri="{0D108BD9-81ED-4DB2-BD59-A6C34878D82A}">
                    <a16:rowId xmlns:a16="http://schemas.microsoft.com/office/drawing/2014/main" val="482116207"/>
                  </a:ext>
                </a:extLst>
              </a:tr>
              <a:tr h="634951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solidFill>
                            <a:srgbClr val="00457D"/>
                          </a:solidFill>
                        </a:rPr>
                        <a:t>2021</a:t>
                      </a:r>
                    </a:p>
                  </a:txBody>
                  <a:tcPr marL="122894" marR="122894" marT="61447" marB="614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solidFill>
                            <a:srgbClr val="00457D"/>
                          </a:solidFill>
                        </a:rPr>
                        <a:t>14</a:t>
                      </a:r>
                    </a:p>
                  </a:txBody>
                  <a:tcPr marL="122894" marR="122894" marT="61447" marB="61447"/>
                </a:tc>
                <a:tc>
                  <a:txBody>
                    <a:bodyPr/>
                    <a:lstStyle/>
                    <a:p>
                      <a:r>
                        <a:rPr lang="it-IT" sz="2800" dirty="0">
                          <a:solidFill>
                            <a:srgbClr val="00457D"/>
                          </a:solidFill>
                        </a:rPr>
                        <a:t>Abruzzo (12</a:t>
                      </a:r>
                      <a:r>
                        <a:rPr lang="it-IT" sz="2800" baseline="30000" dirty="0">
                          <a:solidFill>
                            <a:srgbClr val="00457D"/>
                          </a:solidFill>
                        </a:rPr>
                        <a:t>a</a:t>
                      </a:r>
                      <a:r>
                        <a:rPr lang="it-IT" sz="2800" dirty="0">
                          <a:solidFill>
                            <a:srgbClr val="00457D"/>
                          </a:solidFill>
                        </a:rPr>
                        <a:t>), </a:t>
                      </a:r>
                      <a:r>
                        <a:rPr lang="it-IT" sz="2800" b="1" dirty="0">
                          <a:solidFill>
                            <a:srgbClr val="00457D"/>
                          </a:solidFill>
                        </a:rPr>
                        <a:t>Puglia</a:t>
                      </a:r>
                      <a:r>
                        <a:rPr lang="it-IT" sz="2800" dirty="0">
                          <a:solidFill>
                            <a:srgbClr val="00457D"/>
                          </a:solidFill>
                        </a:rPr>
                        <a:t> (13</a:t>
                      </a:r>
                      <a:r>
                        <a:rPr lang="it-IT" sz="2800" baseline="30000" dirty="0">
                          <a:solidFill>
                            <a:srgbClr val="00457D"/>
                          </a:solidFill>
                        </a:rPr>
                        <a:t>a</a:t>
                      </a:r>
                      <a:r>
                        <a:rPr lang="it-IT" sz="2800" dirty="0">
                          <a:solidFill>
                            <a:srgbClr val="00457D"/>
                          </a:solidFill>
                        </a:rPr>
                        <a:t>),  Basilicata (14</a:t>
                      </a:r>
                      <a:r>
                        <a:rPr lang="it-IT" sz="2800" baseline="30000" dirty="0">
                          <a:solidFill>
                            <a:srgbClr val="00457D"/>
                          </a:solidFill>
                        </a:rPr>
                        <a:t>a</a:t>
                      </a:r>
                      <a:r>
                        <a:rPr lang="it-IT" sz="2800" dirty="0">
                          <a:solidFill>
                            <a:srgbClr val="00457D"/>
                          </a:solidFill>
                        </a:rPr>
                        <a:t>)</a:t>
                      </a:r>
                    </a:p>
                  </a:txBody>
                  <a:tcPr marL="122894" marR="122894" marT="61447" marB="61447"/>
                </a:tc>
                <a:extLst>
                  <a:ext uri="{0D108BD9-81ED-4DB2-BD59-A6C34878D82A}">
                    <a16:rowId xmlns:a16="http://schemas.microsoft.com/office/drawing/2014/main" val="2632713371"/>
                  </a:ext>
                </a:extLst>
              </a:tr>
              <a:tr h="634951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solidFill>
                            <a:srgbClr val="00457D"/>
                          </a:solidFill>
                        </a:rPr>
                        <a:t>2022</a:t>
                      </a:r>
                    </a:p>
                  </a:txBody>
                  <a:tcPr marL="122894" marR="122894" marT="61447" marB="614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solidFill>
                            <a:srgbClr val="00457D"/>
                          </a:solidFill>
                        </a:rPr>
                        <a:t>13</a:t>
                      </a:r>
                    </a:p>
                  </a:txBody>
                  <a:tcPr marL="122894" marR="122894" marT="61447" marB="61447"/>
                </a:tc>
                <a:tc>
                  <a:txBody>
                    <a:bodyPr/>
                    <a:lstStyle/>
                    <a:p>
                      <a:r>
                        <a:rPr lang="it-IT" sz="2800" b="1" dirty="0">
                          <a:solidFill>
                            <a:srgbClr val="00457D"/>
                          </a:solidFill>
                        </a:rPr>
                        <a:t>Puglia</a:t>
                      </a:r>
                      <a:r>
                        <a:rPr lang="it-IT" sz="2800" dirty="0">
                          <a:solidFill>
                            <a:srgbClr val="00457D"/>
                          </a:solidFill>
                        </a:rPr>
                        <a:t> (11</a:t>
                      </a:r>
                      <a:r>
                        <a:rPr lang="it-IT" sz="2800" baseline="30000" dirty="0">
                          <a:solidFill>
                            <a:srgbClr val="00457D"/>
                          </a:solidFill>
                        </a:rPr>
                        <a:t>a</a:t>
                      </a:r>
                      <a:r>
                        <a:rPr lang="it-IT" sz="2800" dirty="0">
                          <a:solidFill>
                            <a:srgbClr val="00457D"/>
                          </a:solidFill>
                        </a:rPr>
                        <a:t>), Basilicata (13</a:t>
                      </a:r>
                      <a:r>
                        <a:rPr lang="it-IT" sz="2800" baseline="30000" dirty="0">
                          <a:solidFill>
                            <a:srgbClr val="00457D"/>
                          </a:solidFill>
                        </a:rPr>
                        <a:t>a</a:t>
                      </a:r>
                      <a:r>
                        <a:rPr lang="it-IT" sz="2800" dirty="0">
                          <a:solidFill>
                            <a:srgbClr val="00457D"/>
                          </a:solidFill>
                        </a:rPr>
                        <a:t>)</a:t>
                      </a:r>
                    </a:p>
                  </a:txBody>
                  <a:tcPr marL="122894" marR="122894" marT="61447" marB="61447"/>
                </a:tc>
                <a:extLst>
                  <a:ext uri="{0D108BD9-81ED-4DB2-BD59-A6C34878D82A}">
                    <a16:rowId xmlns:a16="http://schemas.microsoft.com/office/drawing/2014/main" val="2324778127"/>
                  </a:ext>
                </a:extLst>
              </a:tr>
              <a:tr h="634951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solidFill>
                            <a:srgbClr val="00457D"/>
                          </a:solidFill>
                        </a:rPr>
                        <a:t>2023</a:t>
                      </a:r>
                    </a:p>
                  </a:txBody>
                  <a:tcPr marL="122894" marR="122894" marT="61447" marB="614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solidFill>
                            <a:srgbClr val="00457D"/>
                          </a:solidFill>
                        </a:rPr>
                        <a:t>13</a:t>
                      </a:r>
                    </a:p>
                  </a:txBody>
                  <a:tcPr marL="122894" marR="122894" marT="61447" marB="61447"/>
                </a:tc>
                <a:tc>
                  <a:txBody>
                    <a:bodyPr/>
                    <a:lstStyle/>
                    <a:p>
                      <a:r>
                        <a:rPr lang="it-IT" sz="2800" b="1" dirty="0">
                          <a:solidFill>
                            <a:srgbClr val="00457D"/>
                          </a:solidFill>
                        </a:rPr>
                        <a:t>Puglia</a:t>
                      </a:r>
                      <a:r>
                        <a:rPr lang="it-IT" sz="2800" dirty="0">
                          <a:solidFill>
                            <a:srgbClr val="00457D"/>
                          </a:solidFill>
                        </a:rPr>
                        <a:t> (10°), Campania (13°), Sardegna (16°)</a:t>
                      </a:r>
                    </a:p>
                  </a:txBody>
                  <a:tcPr marL="122894" marR="122894" marT="61447" marB="61447"/>
                </a:tc>
                <a:extLst>
                  <a:ext uri="{0D108BD9-81ED-4DB2-BD59-A6C34878D82A}">
                    <a16:rowId xmlns:a16="http://schemas.microsoft.com/office/drawing/2014/main" val="1715958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145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0098093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0" marR="0" lvl="0" indent="0" algn="ctr" defTabSz="9142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7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" y="6365731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edici Pazienti Parenti: determinare un obiettivo - Fondazione Quattropa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BC19AD0-E8BB-4D57-9B8D-BBC256196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076" y="-22907"/>
            <a:ext cx="8778877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81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0098093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0" marR="0" lvl="0" indent="0" algn="ctr" defTabSz="9142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7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" y="6365731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edici Pazienti Parenti: determinare un obiettivo - Fondazione Quattropa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AFAB169-81CC-40BD-9EF5-D6D6C83956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0"/>
          <a:stretch/>
        </p:blipFill>
        <p:spPr>
          <a:xfrm>
            <a:off x="1521550" y="5243"/>
            <a:ext cx="724390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20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0098093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0" marR="0" lvl="0" indent="0" algn="ctr" defTabSz="9142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7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" y="6365731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edici Pazienti Parenti: determinare un obiettivo - Fondazione Quattropa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92F9447-94B8-45A4-8599-A339CC41B414}"/>
              </a:ext>
            </a:extLst>
          </p:cNvPr>
          <p:cNvSpPr txBox="1"/>
          <p:nvPr/>
        </p:nvSpPr>
        <p:spPr>
          <a:xfrm>
            <a:off x="318964" y="816087"/>
            <a:ext cx="9649072" cy="5018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rgbClr val="00457D"/>
              </a:buClr>
            </a:pPr>
            <a:r>
              <a:rPr lang="it-IT" sz="2800" b="1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Finanziamento: i LEA non dispongono di finanziamento diretto</a:t>
            </a:r>
          </a:p>
          <a:p>
            <a:pPr marL="457200" lvl="0" indent="-457200">
              <a:lnSpc>
                <a:spcPct val="115000"/>
              </a:lnSpc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Se LEA = LEP le risorse dovrebbero essere assegnate in base </a:t>
            </a:r>
            <a:r>
              <a:rPr lang="it-IT" sz="2800" dirty="0">
                <a:solidFill>
                  <a:srgbClr val="00457D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ai costi reali necessari a garantire i LEA in modo uniforme</a:t>
            </a: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, non attraverso la ripartizione del FSN in base alla popolazione residente.</a:t>
            </a:r>
          </a:p>
          <a:p>
            <a:pPr marL="457200" lvl="0" indent="-457200">
              <a:lnSpc>
                <a:spcPct val="115000"/>
              </a:lnSpc>
              <a:buClr>
                <a:srgbClr val="00457D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Nell’impossibilità di quantificare in tempi brevi il costo reale (di gran lunga superiore al FSN) per </a:t>
            </a:r>
            <a:r>
              <a:rPr lang="it-IT" sz="2800" dirty="0">
                <a:solidFill>
                  <a:srgbClr val="00457D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garantire in tutto il territorio nazionale i LEP sanitari, </a:t>
            </a:r>
            <a:r>
              <a:rPr lang="it-IT" sz="2800" dirty="0">
                <a:solidFill>
                  <a:srgbClr val="00457D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rPr>
              <a:t>la loro equiparazione ai LEA renderebbe giuridicamente accettabili le attuali diseguaglianze regionali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6B8D66-76A0-4659-AC75-D8077C455E5C}"/>
              </a:ext>
            </a:extLst>
          </p:cNvPr>
          <p:cNvSpPr txBox="1"/>
          <p:nvPr/>
        </p:nvSpPr>
        <p:spPr>
          <a:xfrm>
            <a:off x="9520" y="97468"/>
            <a:ext cx="100305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4400" b="1">
                <a:solidFill>
                  <a:srgbClr val="C00000"/>
                </a:solidFill>
                <a:effectLst/>
                <a:ea typeface="SimSun" panose="02010600030101010101" pitchFamily="2" charset="-122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Motivazione 6</a:t>
            </a:r>
          </a:p>
        </p:txBody>
      </p:sp>
    </p:spTree>
    <p:extLst>
      <p:ext uri="{BB962C8B-B14F-4D97-AF65-F5344CB8AC3E}">
        <p14:creationId xmlns:p14="http://schemas.microsoft.com/office/powerpoint/2010/main" val="820099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098089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9461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" y="6365877"/>
            <a:ext cx="13922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3199284" y="1484784"/>
            <a:ext cx="4464496" cy="312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it-IT" sz="3600" b="1" dirty="0">
                <a:solidFill>
                  <a:schemeClr val="bg1">
                    <a:lumMod val="65000"/>
                  </a:schemeClr>
                </a:solidFill>
                <a:cs typeface="Calibri" pitchFamily="34" charset="0"/>
              </a:rPr>
              <a:t>Premessa</a:t>
            </a:r>
          </a:p>
          <a:p>
            <a:pPr marL="514350" marR="0" lvl="0" indent="-51435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3600" b="1" dirty="0">
                <a:solidFill>
                  <a:schemeClr val="bg1">
                    <a:lumMod val="65000"/>
                  </a:schemeClr>
                </a:solidFill>
                <a:cs typeface="Calibri" pitchFamily="34" charset="0"/>
              </a:rPr>
              <a:t>Sentenza 192/2024</a:t>
            </a:r>
          </a:p>
          <a:p>
            <a:pPr marL="514350" marR="0" lvl="0" indent="-51435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3600" b="1" dirty="0">
                <a:solidFill>
                  <a:schemeClr val="bg1">
                    <a:lumMod val="65000"/>
                  </a:schemeClr>
                </a:solidFill>
                <a:cs typeface="Calibri" pitchFamily="34" charset="0"/>
              </a:rPr>
              <a:t>LEA ≠ LEP </a:t>
            </a:r>
          </a:p>
          <a:p>
            <a:pPr marL="514350" marR="0" lvl="0" indent="-51435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3600" b="1" dirty="0">
                <a:solidFill>
                  <a:srgbClr val="00457D"/>
                </a:solidFill>
                <a:cs typeface="Calibri" pitchFamily="34" charset="0"/>
              </a:rPr>
              <a:t>Conclusioni</a:t>
            </a:r>
          </a:p>
        </p:txBody>
      </p:sp>
      <p:sp>
        <p:nvSpPr>
          <p:cNvPr id="2" name="Rettangolo 1"/>
          <p:cNvSpPr/>
          <p:nvPr/>
        </p:nvSpPr>
        <p:spPr>
          <a:xfrm>
            <a:off x="246956" y="76470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089" y="5532139"/>
            <a:ext cx="2160000" cy="132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1">
            <a:extLst>
              <a:ext uri="{FF2B5EF4-FFF2-40B4-BE49-F238E27FC236}">
                <a16:creationId xmlns:a16="http://schemas.microsoft.com/office/drawing/2014/main" id="{26FB3088-C27E-4AE1-A4E2-542AEA0F7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4" y="116634"/>
            <a:ext cx="9958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Outline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1854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8964" y="2276872"/>
            <a:ext cx="9522025" cy="2016373"/>
          </a:xfrm>
        </p:spPr>
        <p:txBody>
          <a:bodyPr/>
          <a:lstStyle/>
          <a:p>
            <a:pPr algn="r"/>
            <a:r>
              <a:rPr lang="it-IT" sz="40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Audizione informale</a:t>
            </a:r>
            <a:br>
              <a:rPr lang="it-IT" sz="44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it-IT" sz="44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Esame dell’Atto S.1623, recante Delega al Governo per la determinazione dei livelli essenziali delle prestazioni</a:t>
            </a: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0098091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Char char="•"/>
            </a:pPr>
            <a:endParaRPr lang="it-IT" sz="280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006555" y="5005774"/>
            <a:ext cx="48344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200" b="1" kern="0" dirty="0">
                <a:solidFill>
                  <a:srgbClr val="00457D"/>
                </a:solidFill>
                <a:cs typeface="Calibri" pitchFamily="34" charset="0"/>
              </a:rPr>
              <a:t>Nino Cartabellotta</a:t>
            </a:r>
          </a:p>
          <a:p>
            <a:pPr algn="r">
              <a:defRPr/>
            </a:pPr>
            <a:r>
              <a:rPr lang="en-US" sz="2800" kern="0" dirty="0">
                <a:solidFill>
                  <a:srgbClr val="00457D"/>
                </a:solidFill>
                <a:cs typeface="Calibri" pitchFamily="34" charset="0"/>
              </a:rPr>
              <a:t>Presidente Fondazione GIMBE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008341" y="159082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it-IT" sz="2800" b="1" kern="0" dirty="0">
                <a:solidFill>
                  <a:srgbClr val="993300"/>
                </a:solidFill>
                <a:cs typeface="Calibri" pitchFamily="34" charset="0"/>
              </a:rPr>
              <a:t>1</a:t>
            </a:r>
            <a:r>
              <a:rPr lang="it-IT" sz="2800" b="1" kern="0" baseline="30000" dirty="0">
                <a:solidFill>
                  <a:srgbClr val="993300"/>
                </a:solidFill>
                <a:cs typeface="Calibri" pitchFamily="34" charset="0"/>
              </a:rPr>
              <a:t>a </a:t>
            </a:r>
            <a:r>
              <a:rPr lang="it-IT" sz="2800" b="1" kern="0" dirty="0">
                <a:solidFill>
                  <a:srgbClr val="993300"/>
                </a:solidFill>
                <a:cs typeface="Calibri" pitchFamily="34" charset="0"/>
              </a:rPr>
              <a:t>Commissione Affari Costituzionali</a:t>
            </a:r>
            <a:endParaRPr lang="en-US" sz="2800" b="1" kern="0" dirty="0">
              <a:solidFill>
                <a:srgbClr val="993300"/>
              </a:solidFill>
              <a:cs typeface="Calibri" pitchFamily="34" charset="0"/>
            </a:endParaRPr>
          </a:p>
          <a:p>
            <a:pPr algn="r" eaLnBrk="1" hangingPunct="1"/>
            <a:r>
              <a:rPr lang="en-US" sz="2800" i="1" kern="0" dirty="0">
                <a:solidFill>
                  <a:srgbClr val="993300"/>
                </a:solidFill>
                <a:cs typeface="Calibri" pitchFamily="34" charset="0"/>
              </a:rPr>
              <a:t>Roma, 14 gennaio 2026</a:t>
            </a:r>
            <a:endParaRPr lang="it-IT" sz="2800" i="1" kern="0" dirty="0">
              <a:solidFill>
                <a:srgbClr val="993300"/>
              </a:solidFill>
              <a:cs typeface="Calibri" pitchFamily="34" charset="0"/>
            </a:endParaRPr>
          </a:p>
        </p:txBody>
      </p:sp>
      <p:pic>
        <p:nvPicPr>
          <p:cNvPr id="3" name="Picture 2" descr="https://upload.wikimedia.org/wikipedia/it/thumb/b/b0/Logo_del_Senato_della_Repubblica_Italiana.svg/486px-Logo_del_Senato_della_Repubblica_Italian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48" y="110281"/>
            <a:ext cx="3600000" cy="151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elena.GIMBE\Desktop\Logo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" y="6365731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0642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098089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9461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" y="6365877"/>
            <a:ext cx="13922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3199284" y="1484784"/>
            <a:ext cx="4464496" cy="312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it-IT" sz="3600" b="1" dirty="0">
                <a:solidFill>
                  <a:srgbClr val="00457D"/>
                </a:solidFill>
                <a:cs typeface="Calibri" pitchFamily="34" charset="0"/>
              </a:rPr>
              <a:t>Premessa</a:t>
            </a:r>
          </a:p>
          <a:p>
            <a:pPr marL="514350" marR="0" lvl="0" indent="-51435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3600" b="1" dirty="0">
                <a:solidFill>
                  <a:schemeClr val="bg1">
                    <a:lumMod val="65000"/>
                  </a:schemeClr>
                </a:solidFill>
                <a:cs typeface="Calibri" pitchFamily="34" charset="0"/>
              </a:rPr>
              <a:t>Sentenza 192/2024</a:t>
            </a:r>
          </a:p>
          <a:p>
            <a:pPr marL="514350" marR="0" lvl="0" indent="-51435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3600" b="1" dirty="0">
                <a:solidFill>
                  <a:schemeClr val="bg1">
                    <a:lumMod val="65000"/>
                  </a:schemeClr>
                </a:solidFill>
                <a:cs typeface="Calibri" pitchFamily="34" charset="0"/>
              </a:rPr>
              <a:t>LEA ≠ LEP </a:t>
            </a:r>
          </a:p>
          <a:p>
            <a:pPr marL="514350" marR="0" lvl="0" indent="-51435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3600" b="1" dirty="0">
                <a:solidFill>
                  <a:schemeClr val="bg1">
                    <a:lumMod val="65000"/>
                  </a:schemeClr>
                </a:solidFill>
                <a:cs typeface="Calibri" pitchFamily="34" charset="0"/>
              </a:rPr>
              <a:t>Conclusioni</a:t>
            </a:r>
          </a:p>
        </p:txBody>
      </p:sp>
      <p:sp>
        <p:nvSpPr>
          <p:cNvPr id="2" name="Rettangolo 1"/>
          <p:cNvSpPr/>
          <p:nvPr/>
        </p:nvSpPr>
        <p:spPr>
          <a:xfrm>
            <a:off x="246956" y="76470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089" y="5532139"/>
            <a:ext cx="2160000" cy="132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1">
            <a:extLst>
              <a:ext uri="{FF2B5EF4-FFF2-40B4-BE49-F238E27FC236}">
                <a16:creationId xmlns:a16="http://schemas.microsoft.com/office/drawing/2014/main" id="{26FB3088-C27E-4AE1-A4E2-542AEA0F7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4" y="116634"/>
            <a:ext cx="9958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Outline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04783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" y="6365731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098089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390972" y="1052736"/>
            <a:ext cx="9217024" cy="3672408"/>
          </a:xfrm>
          <a:prstGeom prst="roundRect">
            <a:avLst/>
          </a:prstGeom>
          <a:solidFill>
            <a:srgbClr val="0045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500" dirty="0">
                <a:solidFill>
                  <a:prstClr val="white"/>
                </a:solidFill>
                <a:latin typeface="Calibri"/>
              </a:rPr>
              <a:t>La Fondazione GIMBE ritiene inaccettabile escludere dal perimetro della delega la materia “tutela della salute” e richiede pertanto di definire, analogamente alle altre materie, i LEP sanitari.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447ECC4-F9C6-4D32-B902-6E06B633A40D}"/>
              </a:ext>
            </a:extLst>
          </p:cNvPr>
          <p:cNvSpPr txBox="1"/>
          <p:nvPr/>
        </p:nvSpPr>
        <p:spPr>
          <a:xfrm>
            <a:off x="7087716" y="5013176"/>
            <a:ext cx="2266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solidFill>
                  <a:srgbClr val="00457D"/>
                </a:solidFill>
              </a:rPr>
              <a:t>14 gennaio 2026</a:t>
            </a:r>
          </a:p>
        </p:txBody>
      </p:sp>
    </p:spTree>
    <p:extLst>
      <p:ext uri="{BB962C8B-B14F-4D97-AF65-F5344CB8AC3E}">
        <p14:creationId xmlns:p14="http://schemas.microsoft.com/office/powerpoint/2010/main" val="32864145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0098093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0" marR="0" lvl="0" indent="0" algn="ctr" defTabSz="9142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7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" y="6365731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edici Pazienti Parenti: determinare un obiettivo - Fondazione Quattropa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45CD86C-B1CE-45DF-B03B-49A355095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108" y="1340768"/>
            <a:ext cx="6480000" cy="441348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7B5F49F-D0C9-42B7-B677-964561732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1" y="0"/>
            <a:ext cx="10080000" cy="105837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C9DE5F8-B85C-44F8-AAF4-63E122C1EC52}"/>
              </a:ext>
            </a:extLst>
          </p:cNvPr>
          <p:cNvSpPr/>
          <p:nvPr/>
        </p:nvSpPr>
        <p:spPr bwMode="auto">
          <a:xfrm>
            <a:off x="4423420" y="160338"/>
            <a:ext cx="1296144" cy="304801"/>
          </a:xfrm>
          <a:prstGeom prst="rect">
            <a:avLst/>
          </a:prstGeom>
          <a:solidFill>
            <a:schemeClr val="bg1"/>
          </a:solidFill>
          <a:ln w="1016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rgbClr val="FFFF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3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0098093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0" marR="0" lvl="0" indent="0" algn="ctr" defTabSz="9142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7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" y="6365731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edici Pazienti Parenti: determinare un obiettivo - Fondazione Quattropa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B9121D9-2A4F-478C-8248-62BD50C5B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3" y="7937"/>
            <a:ext cx="10080000" cy="67774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33C6FFD-1ABD-446B-80D4-2CB4AC591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32" y="1201730"/>
            <a:ext cx="9360000" cy="20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1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0098093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0" marR="0" lvl="0" indent="0" algn="ctr" defTabSz="9142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7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" y="6365731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edici Pazienti Parenti: determinare un obiettivo - Fondazione Quattropa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B9121D9-2A4F-478C-8248-62BD50C5B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3" y="7937"/>
            <a:ext cx="10080000" cy="67774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513C62F-B6D0-4C24-B116-2ED19AC44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093" y="1736978"/>
            <a:ext cx="4824000" cy="508414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54E62D9-3EE4-4E50-B5A9-521500862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6093" y="620688"/>
            <a:ext cx="4824000" cy="1103748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7B3D95B-6F60-432D-B94C-3305B4904634}"/>
              </a:ext>
            </a:extLst>
          </p:cNvPr>
          <p:cNvSpPr/>
          <p:nvPr/>
        </p:nvSpPr>
        <p:spPr bwMode="auto">
          <a:xfrm>
            <a:off x="3055476" y="4077072"/>
            <a:ext cx="1800000" cy="2880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rgbClr val="FFFF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057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0098093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0" marR="0" lvl="0" indent="0" algn="ctr" defTabSz="9142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7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" y="6365731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edici Pazienti Parenti: determinare un obiettivo - Fondazione Quattropa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925D73A-8783-4623-9805-324563930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17" y="-5924"/>
            <a:ext cx="10080000" cy="110028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3AB8ACF-66CA-4B18-88DE-4880F138B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278" y="1124744"/>
            <a:ext cx="4915410" cy="55800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9AE8D355-23D6-4E0E-87AB-768A1DD8BC80}"/>
              </a:ext>
            </a:extLst>
          </p:cNvPr>
          <p:cNvSpPr/>
          <p:nvPr/>
        </p:nvSpPr>
        <p:spPr bwMode="auto">
          <a:xfrm>
            <a:off x="2911252" y="5085184"/>
            <a:ext cx="4320480" cy="15841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rgbClr val="FFFF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9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0098093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0" marR="0" lvl="0" indent="0" algn="ctr" defTabSz="9142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7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" y="6365731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edici Pazienti Parenti: determinare un obiettivo - Fondazione Quattropa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E6022F9-9478-4451-AFCD-B2B3661DD6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6956" y="1412776"/>
            <a:ext cx="9721850" cy="280831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800" dirty="0">
                <a:solidFill>
                  <a:srgbClr val="00457D"/>
                </a:solidFill>
                <a:latin typeface="Calibri" pitchFamily="34" charset="0"/>
              </a:rPr>
              <a:t>Il solo ambito in cui i livelli essenziali sono stati definiti in modo organico è quello sanitario, in cui si configurano i livelli essenziali di assistenza (LEA), non espressamente definiti come LEP dal legislatore, ma </a:t>
            </a:r>
            <a:r>
              <a:rPr lang="it-IT" sz="2800" b="1" dirty="0">
                <a:solidFill>
                  <a:srgbClr val="00457D"/>
                </a:solidFill>
                <a:latin typeface="Calibri" pitchFamily="34" charset="0"/>
              </a:rPr>
              <a:t>riconosciuti tali dalla Corte Costituzionale (cfr. sentenza n. 192 del 2024)</a:t>
            </a:r>
            <a:endParaRPr lang="it-IT" sz="2800" dirty="0">
              <a:solidFill>
                <a:srgbClr val="00457D"/>
              </a:solidFill>
              <a:latin typeface="Calibri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01C1ED1-49A0-4756-B664-CB51F3A20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17" y="-5924"/>
            <a:ext cx="10080000" cy="110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8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0098093" y="0"/>
            <a:ext cx="179387" cy="6858000"/>
          </a:xfrm>
          <a:prstGeom prst="rect">
            <a:avLst/>
          </a:prstGeom>
          <a:solidFill>
            <a:srgbClr val="00457D"/>
          </a:solidFill>
          <a:ln w="9525">
            <a:solidFill>
              <a:srgbClr val="00457D"/>
            </a:solidFill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0" marR="0" lvl="0" indent="0" algn="ctr" defTabSz="9142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7" name="Picture 4" descr="C:\Users\elena.GIMBE\Desktop\Logo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" y="6365731"/>
            <a:ext cx="13922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edici Pazienti Parenti: determinare un obiettivo - Fondazione Quattropa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E6022F9-9478-4451-AFCD-B2B3661DD6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064" y="1124744"/>
            <a:ext cx="9721850" cy="446449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800" dirty="0">
                <a:solidFill>
                  <a:srgbClr val="00457D"/>
                </a:solidFill>
                <a:latin typeface="Calibri" pitchFamily="34" charset="0"/>
              </a:rPr>
              <a:t>L’articolo 1 […] delega il Governo ad adottare uno o più decreti legislativi per la determinazione dei LEP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800" b="1" dirty="0">
                <a:solidFill>
                  <a:srgbClr val="00457D"/>
                </a:solidFill>
                <a:latin typeface="Calibri" pitchFamily="34" charset="0"/>
              </a:rPr>
              <a:t>Viene esclusa dal perimetro della delega la materia “tutela della salute”</a:t>
            </a:r>
            <a:r>
              <a:rPr lang="it-IT" sz="2800" dirty="0">
                <a:solidFill>
                  <a:srgbClr val="00457D"/>
                </a:solidFill>
                <a:latin typeface="Calibri" pitchFamily="34" charset="0"/>
              </a:rPr>
              <a:t>,</a:t>
            </a:r>
            <a:r>
              <a:rPr lang="it-IT" sz="2800" b="1" dirty="0">
                <a:solidFill>
                  <a:srgbClr val="00457D"/>
                </a:solidFill>
                <a:latin typeface="Calibri" pitchFamily="34" charset="0"/>
              </a:rPr>
              <a:t> </a:t>
            </a:r>
            <a:r>
              <a:rPr lang="it-IT" sz="2800" dirty="0">
                <a:solidFill>
                  <a:srgbClr val="00457D"/>
                </a:solidFill>
                <a:latin typeface="Calibri" pitchFamily="34" charset="0"/>
              </a:rPr>
              <a:t>per la quale, </a:t>
            </a:r>
            <a:r>
              <a:rPr lang="it-IT" sz="2800" b="1" dirty="0">
                <a:solidFill>
                  <a:srgbClr val="00457D"/>
                </a:solidFill>
                <a:latin typeface="Calibri" pitchFamily="34" charset="0"/>
              </a:rPr>
              <a:t>in coerenza con la sentenza della Corte</a:t>
            </a:r>
            <a:r>
              <a:rPr lang="it-IT" sz="2800" dirty="0">
                <a:solidFill>
                  <a:srgbClr val="00457D"/>
                </a:solidFill>
                <a:latin typeface="Calibri" pitchFamily="34" charset="0"/>
              </a:rPr>
              <a:t>, il comma 5 dell'articolo in commento statuisce direttamente, facendo salvi i livelli essenziali di assistenza (LEA).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FD0E162-29B4-4A35-A288-ECB11F99E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17" y="-5924"/>
            <a:ext cx="10080000" cy="110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93573"/>
      </p:ext>
    </p:extLst>
  </p:cSld>
  <p:clrMapOvr>
    <a:masterClrMapping/>
  </p:clrMapOvr>
</p:sld>
</file>

<file path=ppt/theme/theme1.xml><?xml version="1.0" encoding="utf-8"?>
<a:theme xmlns:a="http://schemas.openxmlformats.org/drawingml/2006/main" name="1_Presentazione GIMBE">
  <a:themeElements>
    <a:clrScheme name="Presentazione GIM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GIM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zione GIM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GIMB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GIMB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GIMB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GIMB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GIMB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GIMB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38503</TotalTime>
  <Words>1221</Words>
  <Application>Microsoft Office PowerPoint</Application>
  <PresentationFormat>Diapositive 35 mm</PresentationFormat>
  <Paragraphs>103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36" baseType="lpstr">
      <vt:lpstr>Arial</vt:lpstr>
      <vt:lpstr>Britannic Bold</vt:lpstr>
      <vt:lpstr>Calibri</vt:lpstr>
      <vt:lpstr>Times New Roman</vt:lpstr>
      <vt:lpstr>1_Presentazione GIMBE</vt:lpstr>
      <vt:lpstr>2_Tema di Office</vt:lpstr>
      <vt:lpstr>Audizione informale Ddl C. 2753: conversione in legge del  Dl n. 200/2025, recante disposizioni urgenti in materia di termini normativi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Audizione informale Esame dell’Atto S.1623, recante Delega al Governo per la determinazione dei livelli essenziali delle prestazioni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Raffaella Da Preda</dc:creator>
  <cp:lastModifiedBy>Nino Cartabellotta</cp:lastModifiedBy>
  <cp:revision>1015</cp:revision>
  <cp:lastPrinted>2023-03-02T11:10:41Z</cp:lastPrinted>
  <dcterms:created xsi:type="dcterms:W3CDTF">2015-02-24T10:24:11Z</dcterms:created>
  <dcterms:modified xsi:type="dcterms:W3CDTF">2026-01-19T12:37:47Z</dcterms:modified>
</cp:coreProperties>
</file>